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58" r:id="rId2"/>
    <p:sldId id="459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</p:sldIdLst>
  <p:sldSz cx="9144000" cy="5143500" type="screen16x9"/>
  <p:notesSz cx="6858000" cy="9144000"/>
  <p:embeddedFontLst>
    <p:embeddedFont>
      <p:font typeface="Open Sans" pitchFamily="34" charset="0"/>
      <p:regular r:id="rId31"/>
    </p:embeddedFont>
    <p:embeddedFont>
      <p:font typeface="微软雅黑" pitchFamily="34" charset="-122"/>
      <p:regular r:id="rId32"/>
      <p:bold r:id="rId33"/>
    </p:embeddedFont>
    <p:embeddedFont>
      <p:font typeface="方正悠黑简体 508R" pitchFamily="2" charset="-122"/>
      <p:regular r:id="rId34"/>
    </p:embeddedFont>
    <p:embeddedFont>
      <p:font typeface="方正可变悠黑 简 Light" pitchFamily="2" charset="-122"/>
      <p:regular r:id="rId35"/>
    </p:embeddedFont>
    <p:embeddedFont>
      <p:font typeface="微软雅黑 Light" pitchFamily="34" charset="-122"/>
      <p:regular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方正可变悠宋 简" pitchFamily="2" charset="-122"/>
      <p:regular r:id="rId41"/>
      <p:bold r:id="rId42"/>
    </p:embeddedFont>
    <p:embeddedFont>
      <p:font typeface="等线 Light" pitchFamily="2" charset="-122"/>
      <p:regular r:id="rId43"/>
    </p:embeddedFont>
    <p:embeddedFont>
      <p:font typeface="等线" pitchFamily="2" charset="-122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85A"/>
    <a:srgbClr val="0E7FB7"/>
    <a:srgbClr val="B9D51F"/>
    <a:srgbClr val="45C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86345" autoAdjust="0"/>
  </p:normalViewPr>
  <p:slideViewPr>
    <p:cSldViewPr>
      <p:cViewPr>
        <p:scale>
          <a:sx n="100" d="100"/>
          <a:sy n="100" d="100"/>
        </p:scale>
        <p:origin x="-944" y="-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62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3D415-CAD4-4010-82F8-D06B85EB5818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6AC5B-BB50-402A-BEC3-F143D98CD7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0569-685A-4BDA-B28B-035309B2045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2DDED-3E2C-4902-B6AF-83316DAF6D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5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618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y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4000" baseline="0">
                <a:ea typeface="等线" pitchFamily="2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tint val="75000"/>
                  </a:schemeClr>
                </a:solidFill>
                <a:ea typeface="等线 Light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5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y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65572"/>
          </a:xfrm>
        </p:spPr>
        <p:txBody>
          <a:bodyPr>
            <a:normAutofit/>
          </a:bodyPr>
          <a:lstStyle>
            <a:lvl1pPr>
              <a:defRPr sz="2800" baseline="0">
                <a:ea typeface="方正悠黑简体 508R" pitchFamily="2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81000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2400" baseline="0">
                <a:ea typeface="等线" pitchFamily="2" charset="-122"/>
              </a:defRPr>
            </a:lvl1pPr>
            <a:lvl2pPr>
              <a:lnSpc>
                <a:spcPct val="110000"/>
              </a:lnSpc>
              <a:defRPr sz="2000" baseline="0">
                <a:ea typeface="方正可变悠宋 简" pitchFamily="2" charset="-122"/>
              </a:defRPr>
            </a:lvl2pPr>
            <a:lvl3pPr>
              <a:lnSpc>
                <a:spcPct val="110000"/>
              </a:lnSpc>
              <a:defRPr sz="1800" baseline="0">
                <a:ea typeface="方正可变悠宋 简" pitchFamily="2" charset="-122"/>
              </a:defRPr>
            </a:lvl3pPr>
            <a:lvl4pPr>
              <a:lnSpc>
                <a:spcPct val="110000"/>
              </a:lnSpc>
              <a:defRPr sz="1600" baseline="0">
                <a:ea typeface="方正可变悠宋 简" pitchFamily="2" charset="-122"/>
              </a:defRPr>
            </a:lvl4pPr>
            <a:lvl5pPr>
              <a:lnSpc>
                <a:spcPct val="110000"/>
              </a:lnSpc>
              <a:defRPr sz="1600" baseline="0">
                <a:ea typeface="方正可变悠宋 简" pitchFamily="2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5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y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65572"/>
          </a:xfrm>
        </p:spPr>
        <p:txBody>
          <a:bodyPr>
            <a:normAutofit/>
          </a:bodyPr>
          <a:lstStyle>
            <a:lvl1pPr>
              <a:defRPr sz="2800" baseline="0">
                <a:ea typeface="方正悠黑简体 508R" pitchFamily="2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7750"/>
            <a:ext cx="4038600" cy="3886199"/>
          </a:xfrm>
        </p:spPr>
        <p:txBody>
          <a:bodyPr/>
          <a:lstStyle>
            <a:lvl1pPr>
              <a:lnSpc>
                <a:spcPct val="110000"/>
              </a:lnSpc>
              <a:defRPr sz="2200" baseline="0">
                <a:ea typeface="等线" pitchFamily="2" charset="-122"/>
              </a:defRPr>
            </a:lvl1pPr>
            <a:lvl2pPr>
              <a:lnSpc>
                <a:spcPct val="110000"/>
              </a:lnSpc>
              <a:defRPr sz="2000" baseline="0">
                <a:ea typeface="方正可变悠宋 简" pitchFamily="2" charset="-122"/>
              </a:defRPr>
            </a:lvl2pPr>
            <a:lvl3pPr>
              <a:lnSpc>
                <a:spcPct val="110000"/>
              </a:lnSpc>
              <a:defRPr sz="1800" baseline="0">
                <a:ea typeface="方正可变悠宋 简" pitchFamily="2" charset="-122"/>
              </a:defRPr>
            </a:lvl3pPr>
            <a:lvl4pPr>
              <a:lnSpc>
                <a:spcPct val="110000"/>
              </a:lnSpc>
              <a:defRPr sz="1600" baseline="0">
                <a:ea typeface="方正可变悠宋 简" pitchFamily="2" charset="-122"/>
              </a:defRPr>
            </a:lvl4pPr>
            <a:lvl5pPr>
              <a:lnSpc>
                <a:spcPct val="110000"/>
              </a:lnSpc>
              <a:defRPr sz="1600" baseline="0">
                <a:ea typeface="方正可变悠宋 简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7750"/>
            <a:ext cx="4038600" cy="3886199"/>
          </a:xfrm>
        </p:spPr>
        <p:txBody>
          <a:bodyPr/>
          <a:lstStyle>
            <a:lvl1pPr>
              <a:lnSpc>
                <a:spcPct val="110000"/>
              </a:lnSpc>
              <a:defRPr sz="2200" baseline="0">
                <a:ea typeface="等线" pitchFamily="2" charset="-122"/>
              </a:defRPr>
            </a:lvl1pPr>
            <a:lvl2pPr>
              <a:lnSpc>
                <a:spcPct val="110000"/>
              </a:lnSpc>
              <a:defRPr sz="2000" baseline="0">
                <a:ea typeface="方正可变悠宋 简" pitchFamily="2" charset="-122"/>
              </a:defRPr>
            </a:lvl2pPr>
            <a:lvl3pPr>
              <a:lnSpc>
                <a:spcPct val="110000"/>
              </a:lnSpc>
              <a:defRPr sz="1800" baseline="0">
                <a:ea typeface="方正可变悠宋 简" pitchFamily="2" charset="-122"/>
              </a:defRPr>
            </a:lvl3pPr>
            <a:lvl4pPr>
              <a:lnSpc>
                <a:spcPct val="110000"/>
              </a:lnSpc>
              <a:defRPr sz="1600" baseline="0">
                <a:ea typeface="方正可变悠宋 简" pitchFamily="2" charset="-122"/>
              </a:defRPr>
            </a:lvl4pPr>
            <a:lvl5pPr>
              <a:lnSpc>
                <a:spcPct val="110000"/>
              </a:lnSpc>
              <a:defRPr sz="1600" baseline="0">
                <a:ea typeface="方正可变悠宋 简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12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y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65572"/>
          </a:xfrm>
        </p:spPr>
        <p:txBody>
          <a:bodyPr>
            <a:normAutofit/>
          </a:bodyPr>
          <a:lstStyle>
            <a:lvl1pPr>
              <a:defRPr sz="2800" baseline="0">
                <a:ea typeface="方正悠黑简体 508R" pitchFamily="2" charset="-122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70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My_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054"/>
          </a:xfrm>
        </p:spPr>
        <p:txBody>
          <a:bodyPr anchor="b"/>
          <a:lstStyle>
            <a:lvl1pPr algn="l">
              <a:defRPr sz="2000" b="1" baseline="0">
                <a:latin typeface="+mn-lt"/>
                <a:ea typeface="等线" pitchFamily="2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0"/>
            <a:ext cx="5486400" cy="33313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1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+mn-lt"/>
                <a:ea typeface="等线 Light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9616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1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4400" baseline="0"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tx1">
                    <a:tint val="75000"/>
                  </a:schemeClr>
                </a:solidFill>
                <a:ea typeface="微软雅黑 Light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010150"/>
            <a:ext cx="9175102" cy="152400"/>
            <a:chOff x="1088065" y="5048250"/>
            <a:chExt cx="7120270" cy="1143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088065" y="5048250"/>
              <a:ext cx="1807535" cy="114300"/>
            </a:xfrm>
            <a:prstGeom prst="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840665" y="5048250"/>
              <a:ext cx="1807535" cy="114300"/>
            </a:xfrm>
            <a:prstGeom prst="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648200" y="5048250"/>
              <a:ext cx="1807535" cy="114300"/>
            </a:xfrm>
            <a:prstGeom prst="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400800" y="5048250"/>
              <a:ext cx="1807535" cy="114300"/>
            </a:xfrm>
            <a:prstGeom prst="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8915400" y="-19050"/>
            <a:ext cx="259702" cy="1066800"/>
          </a:xfrm>
          <a:prstGeom prst="rect">
            <a:avLst/>
          </a:prstGeom>
          <a:solidFill>
            <a:srgbClr val="F2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1" r:id="rId2"/>
    <p:sldLayoutId id="2147483662" r:id="rId3"/>
    <p:sldLayoutId id="2147483663" r:id="rId4"/>
    <p:sldLayoutId id="2147483665" r:id="rId5"/>
    <p:sldLayoutId id="2147483664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581400" y="1200150"/>
            <a:ext cx="1828800" cy="1768407"/>
            <a:chOff x="2438400" y="1168566"/>
            <a:chExt cx="2667000" cy="2578927"/>
          </a:xfrm>
        </p:grpSpPr>
        <p:sp>
          <p:nvSpPr>
            <p:cNvPr id="2" name="Rounded Rectangle 1"/>
            <p:cNvSpPr/>
            <p:nvPr/>
          </p:nvSpPr>
          <p:spPr>
            <a:xfrm>
              <a:off x="2438400" y="1168567"/>
              <a:ext cx="1295400" cy="1251943"/>
            </a:xfrm>
            <a:prstGeom prst="round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810000" y="1168566"/>
              <a:ext cx="1295400" cy="1251943"/>
            </a:xfrm>
            <a:prstGeom prst="round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438400" y="2495550"/>
              <a:ext cx="1295400" cy="1251943"/>
            </a:xfrm>
            <a:prstGeom prst="round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810000" y="2495550"/>
              <a:ext cx="1295400" cy="1251943"/>
            </a:xfrm>
            <a:prstGeom prst="round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768916" y="3059766"/>
            <a:ext cx="3419846" cy="877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45720" tIns="22860" rIns="45720" bIns="22860">
            <a:spAutoFit/>
          </a:bodyPr>
          <a:lstStyle/>
          <a:p>
            <a:pPr algn="ctr" defTabSz="1087755">
              <a:lnSpc>
                <a:spcPct val="150000"/>
              </a:lnSpc>
            </a:pPr>
            <a:r>
              <a:rPr lang="en-US" altLang="zh-CN" sz="3600" b="1" spc="-150" dirty="0" smtClean="0">
                <a:solidFill>
                  <a:srgbClr val="45C1A4"/>
                </a:solidFill>
                <a:ea typeface="方正可变悠黑 简 Light" pitchFamily="2" charset="-122"/>
                <a:cs typeface="Open Sans" pitchFamily="34" charset="0"/>
              </a:rPr>
              <a:t>Notation Summary</a:t>
            </a:r>
          </a:p>
        </p:txBody>
      </p:sp>
    </p:spTree>
    <p:extLst>
      <p:ext uri="{BB962C8B-B14F-4D97-AF65-F5344CB8AC3E}">
        <p14:creationId xmlns:p14="http://schemas.microsoft.com/office/powerpoint/2010/main" val="8329188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Realization of an interface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25880"/>
            <a:ext cx="860749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3699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Collaboration definition—alternate notations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2550"/>
            <a:ext cx="8605391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25253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Collaboration use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04924"/>
            <a:ext cx="8712585" cy="317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2964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Template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7750"/>
            <a:ext cx="8651010" cy="373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0783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Package notation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11295"/>
            <a:ext cx="5934074" cy="415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8456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Icons on use case diagrams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71548"/>
            <a:ext cx="7010400" cy="4003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99451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 case diagram notation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819150"/>
            <a:ext cx="6864350" cy="417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38719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Icons on state machine diagrams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6670"/>
            <a:ext cx="8212024" cy="310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82025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" y="133350"/>
            <a:ext cx="6191250" cy="486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8044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2286000" cy="3737372"/>
          </a:xfrm>
        </p:spPr>
        <p:txBody>
          <a:bodyPr/>
          <a:lstStyle/>
          <a:p>
            <a:r>
              <a:rPr lang="en-US" altLang="zh-CN" dirty="0" smtClean="0"/>
              <a:t>State machine notation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"/>
            <a:ext cx="5476875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4068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Icons on class, component, deployment, and collaboration diagrams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7125"/>
            <a:ext cx="3651250" cy="378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23315"/>
            <a:ext cx="4164177" cy="387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767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Icons on activity diagrams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54246"/>
            <a:ext cx="5949950" cy="415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85216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Activity groups and icons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53160"/>
            <a:ext cx="8657771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81961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2971800" cy="3051572"/>
          </a:xfrm>
        </p:spPr>
        <p:txBody>
          <a:bodyPr/>
          <a:lstStyle/>
          <a:p>
            <a:r>
              <a:rPr lang="en-US" altLang="zh-CN" dirty="0" smtClean="0"/>
              <a:t>Activity diagram notation</a:t>
            </a:r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601"/>
            <a:ext cx="4495800" cy="499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3452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2971800" cy="3356372"/>
          </a:xfrm>
        </p:spPr>
        <p:txBody>
          <a:bodyPr/>
          <a:lstStyle/>
          <a:p>
            <a:r>
              <a:rPr lang="en-US" altLang="zh-CN" dirty="0" smtClean="0"/>
              <a:t>Sequence diagram notation</a:t>
            </a:r>
            <a:endParaRPr lang="zh-CN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289"/>
            <a:ext cx="4419600" cy="498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05233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Communication diagram notation</a:t>
            </a:r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" y="1200150"/>
            <a:ext cx="87344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69454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Message notation</a:t>
            </a:r>
            <a:endParaRPr lang="zh-CN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62113"/>
            <a:ext cx="54102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833978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Node and artifact notation</a:t>
            </a:r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50899"/>
            <a:ext cx="7162800" cy="413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9690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51082" y="1200150"/>
            <a:ext cx="1828800" cy="1768407"/>
            <a:chOff x="2438400" y="1168566"/>
            <a:chExt cx="2667000" cy="2578927"/>
          </a:xfrm>
        </p:grpSpPr>
        <p:sp>
          <p:nvSpPr>
            <p:cNvPr id="7" name="Rounded Rectangle 6"/>
            <p:cNvSpPr/>
            <p:nvPr/>
          </p:nvSpPr>
          <p:spPr>
            <a:xfrm>
              <a:off x="2438400" y="1168567"/>
              <a:ext cx="1295400" cy="1251943"/>
            </a:xfrm>
            <a:prstGeom prst="round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10000" y="1168566"/>
              <a:ext cx="1295400" cy="1251943"/>
            </a:xfrm>
            <a:prstGeom prst="round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38400" y="2495550"/>
              <a:ext cx="1295400" cy="1251943"/>
            </a:xfrm>
            <a:prstGeom prst="round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810000" y="2495550"/>
              <a:ext cx="1295400" cy="1251943"/>
            </a:xfrm>
            <a:prstGeom prst="round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636119" y="3059766"/>
            <a:ext cx="1624804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45720" tIns="22860" rIns="45720" bIns="22860">
            <a:spAutoFit/>
          </a:bodyPr>
          <a:lstStyle/>
          <a:p>
            <a:pPr algn="ctr" defTabSz="1087755"/>
            <a:r>
              <a:rPr lang="en-CA" altLang="zh-CN" sz="3600" b="1" spc="-150" dirty="0" smtClean="0">
                <a:solidFill>
                  <a:srgbClr val="45C1A4"/>
                </a:solidFill>
                <a:ea typeface="Open Sans" pitchFamily="34" charset="0"/>
                <a:cs typeface="Open Sans" pitchFamily="34" charset="0"/>
              </a:rPr>
              <a:t>The</a:t>
            </a:r>
            <a:r>
              <a:rPr lang="en-US" altLang="zh-CN" sz="3600" b="1" spc="-150" dirty="0" smtClean="0">
                <a:solidFill>
                  <a:srgbClr val="45C1A4"/>
                </a:solidFill>
                <a:ea typeface="Open Sans" pitchFamily="34" charset="0"/>
                <a:cs typeface="Open Sans" pitchFamily="34" charset="0"/>
              </a:rPr>
              <a:t> End</a:t>
            </a:r>
            <a:r>
              <a:rPr lang="en-CA" sz="3600" b="1" spc="-150" dirty="0" smtClean="0">
                <a:solidFill>
                  <a:srgbClr val="45C1A4"/>
                </a:solidFill>
                <a:ea typeface="Open Sans" pitchFamily="34" charset="0"/>
                <a:cs typeface="Open Sans" pitchFamily="34" charset="0"/>
              </a:rPr>
              <a:t>!</a:t>
            </a:r>
            <a:endParaRPr lang="en-CA" sz="3600" b="1" spc="-150" dirty="0" smtClean="0">
              <a:solidFill>
                <a:srgbClr val="45C1A4"/>
              </a:solidFill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6321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Icons on class, component, deployment, and collaboration diagrams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00150"/>
            <a:ext cx="3914555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" y="1495424"/>
            <a:ext cx="47339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946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Icons on class, component, deployment, and collaboration diagrams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52748"/>
            <a:ext cx="3048000" cy="4050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220" y="1089950"/>
            <a:ext cx="4114800" cy="390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807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Class contents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19150"/>
            <a:ext cx="7848600" cy="409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249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Association adornments within a class diagram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83920"/>
            <a:ext cx="6254750" cy="411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672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Generalization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2" y="1517650"/>
            <a:ext cx="861848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3143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Internal structure: parts and connectors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00124"/>
            <a:ext cx="7643959" cy="355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8111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Internal structure: interfaces, ports, and internal wiring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2" y="1466850"/>
            <a:ext cx="8761358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7540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</TotalTime>
  <Words>115</Words>
  <Application>Microsoft Office PowerPoint</Application>
  <PresentationFormat>全屏显示(16:9)</PresentationFormat>
  <Paragraphs>26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Open Sans</vt:lpstr>
      <vt:lpstr>微软雅黑</vt:lpstr>
      <vt:lpstr>方正悠黑简体 508R</vt:lpstr>
      <vt:lpstr>方正可变悠黑 简 Light</vt:lpstr>
      <vt:lpstr>微软雅黑 Light</vt:lpstr>
      <vt:lpstr>Calibri</vt:lpstr>
      <vt:lpstr>方正可变悠宋 简</vt:lpstr>
      <vt:lpstr>等线 Light</vt:lpstr>
      <vt:lpstr>等线</vt:lpstr>
      <vt:lpstr>Office Theme</vt:lpstr>
      <vt:lpstr>PowerPoint 演示文稿</vt:lpstr>
      <vt:lpstr>Icons on class, component, deployment, and collaboration diagrams</vt:lpstr>
      <vt:lpstr>Icons on class, component, deployment, and collaboration diagrams</vt:lpstr>
      <vt:lpstr>Icons on class, component, deployment, and collaboration diagrams</vt:lpstr>
      <vt:lpstr>Class contents</vt:lpstr>
      <vt:lpstr>Association adornments within a class diagram</vt:lpstr>
      <vt:lpstr>Generalization</vt:lpstr>
      <vt:lpstr>Internal structure: parts and connectors</vt:lpstr>
      <vt:lpstr>Internal structure: interfaces, ports, and internal wiring</vt:lpstr>
      <vt:lpstr>Realization of an interface</vt:lpstr>
      <vt:lpstr>Collaboration definition—alternate notations</vt:lpstr>
      <vt:lpstr>Collaboration use</vt:lpstr>
      <vt:lpstr>Template</vt:lpstr>
      <vt:lpstr>Package notation</vt:lpstr>
      <vt:lpstr>Icons on use case diagrams</vt:lpstr>
      <vt:lpstr>Use case diagram notation</vt:lpstr>
      <vt:lpstr>Icons on state machine diagrams</vt:lpstr>
      <vt:lpstr>PowerPoint 演示文稿</vt:lpstr>
      <vt:lpstr>State machine notation</vt:lpstr>
      <vt:lpstr>Icons on activity diagrams</vt:lpstr>
      <vt:lpstr>Activity groups and icons</vt:lpstr>
      <vt:lpstr>Activity diagram notation</vt:lpstr>
      <vt:lpstr>Sequence diagram notation</vt:lpstr>
      <vt:lpstr>Communication diagram notation</vt:lpstr>
      <vt:lpstr>Message notation</vt:lpstr>
      <vt:lpstr>Node and artifact notation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keywords>user</cp:keywords>
  <cp:lastModifiedBy>Gong Xq</cp:lastModifiedBy>
  <cp:revision>668</cp:revision>
  <dcterms:created xsi:type="dcterms:W3CDTF">2014-03-20T10:23:00Z</dcterms:created>
  <dcterms:modified xsi:type="dcterms:W3CDTF">2021-09-23T12:39:54Z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